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6" r:id="rId4"/>
    <p:sldId id="272" r:id="rId5"/>
    <p:sldId id="273" r:id="rId6"/>
    <p:sldId id="274" r:id="rId7"/>
    <p:sldId id="275" r:id="rId8"/>
    <p:sldId id="271" r:id="rId9"/>
    <p:sldId id="268" r:id="rId1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Instruktion av ppt-mallen" id="{55D86A81-7526-4CB2-AD27-B3EF5E673B66}">
          <p14:sldIdLst>
            <p14:sldId id="256"/>
            <p14:sldId id="270"/>
          </p14:sldIdLst>
        </p14:section>
        <p14:section name="Exempel på Layouter" id="{ADF40A6D-7FF3-41DA-948E-93F4E8FFB569}">
          <p14:sldIdLst>
            <p14:sldId id="269"/>
            <p14:sldId id="257"/>
            <p14:sldId id="258"/>
            <p14:sldId id="271"/>
            <p14:sldId id="259"/>
            <p14:sldId id="267"/>
            <p14:sldId id="260"/>
            <p14:sldId id="262"/>
            <p14:sldId id="261"/>
            <p14:sldId id="266"/>
            <p14:sldId id="263"/>
            <p14:sldId id="265"/>
            <p14:sldId id="26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2B700"/>
    <a:srgbClr val="17AB84"/>
    <a:srgbClr val="2C2C2C"/>
    <a:srgbClr val="275269"/>
    <a:srgbClr val="A6B750"/>
    <a:srgbClr val="000000"/>
    <a:srgbClr val="326886"/>
    <a:srgbClr val="8CC2F2"/>
    <a:srgbClr val="F7BF3A"/>
    <a:srgbClr val="1395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6763" autoAdjust="0"/>
  </p:normalViewPr>
  <p:slideViewPr>
    <p:cSldViewPr snapToGrid="0" snapToObjects="1">
      <p:cViewPr varScale="1">
        <p:scale>
          <a:sx n="115" d="100"/>
          <a:sy n="115" d="100"/>
        </p:scale>
        <p:origin x="-1524" y="-102"/>
      </p:cViewPr>
      <p:guideLst>
        <p:guide orient="horz" pos="39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002af22\Konsument%20och%20medborgarservice_Hemkat$\henjoh0419\Statistik\Konverteringsgrad%20e-tj&#228;nster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002af22\Konsument%20och%20medborgarservice_Hemkat$\henjoh0419\Statistik\Konverteringsgrad%20e-tj&#228;nster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002af22\Konsument%20och%20medborgarservice_Hemkat$\henjoh0419\Statistik\Konverteringsgrad%20e-tj&#228;nster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002af22\Konsument%20och%20medborgarservice_Hemkat$\henjoh0419\Statistik\Konverteringsgrad%20e-tj&#228;nster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002af22\Konsument%20och%20medborgarservice_Hemkat$\henjoh0419\Statistik\Konverteringsgrad%20e-tj&#228;nster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0.1418819991251094"/>
          <c:y val="0.2757772957339118"/>
          <c:w val="0.82121708223972012"/>
          <c:h val="0.3391701584625788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cat>
            <c:strRef>
              <c:f>Tabell!$A$3:$A$38</c:f>
              <c:strCache>
                <c:ptCount val="36"/>
                <c:pt idx="0">
                  <c:v>Ansök till förskoleklass</c:v>
                </c:pt>
                <c:pt idx="1">
                  <c:v>Redovisa statsbidrag / Raportoi valtionteun käyttö</c:v>
                </c:pt>
                <c:pt idx="2">
                  <c:v>Ansökan till kulturskolan</c:v>
                </c:pt>
                <c:pt idx="3">
                  <c:v>Redovisa bidrag (Levande historia)</c:v>
                </c:pt>
                <c:pt idx="4">
                  <c:v>Anmälan till flexlinjen</c:v>
                </c:pt>
                <c:pt idx="5">
                  <c:v>Ansök om äldreboende</c:v>
                </c:pt>
                <c:pt idx="6">
                  <c:v>Ansökan till förskola</c:v>
                </c:pt>
                <c:pt idx="7">
                  <c:v>Ansök om bostadsanpassningsbidrag</c:v>
                </c:pt>
                <c:pt idx="8">
                  <c:v>Boka privat borgerlig vigsel</c:v>
                </c:pt>
                <c:pt idx="9">
                  <c:v>Beställ enkel nybyggnadskarta</c:v>
                </c:pt>
                <c:pt idx="10">
                  <c:v>Ansök om boendeparkering</c:v>
                </c:pt>
                <c:pt idx="11">
                  <c:v>Beställ bygglovshandlingar</c:v>
                </c:pt>
                <c:pt idx="12">
                  <c:v>Beställ normal nybyggnadskarta</c:v>
                </c:pt>
                <c:pt idx="13">
                  <c:v>Beställ kartor och geodata</c:v>
                </c:pt>
                <c:pt idx="14">
                  <c:v>Anmälan om matförgiftning</c:v>
                </c:pt>
                <c:pt idx="15">
                  <c:v>Ansökan nyttoparkeringstillstånd</c:v>
                </c:pt>
                <c:pt idx="16">
                  <c:v>Anmäl bostadsklagomål</c:v>
                </c:pt>
                <c:pt idx="17">
                  <c:v>Boka borgerlig vigsel i rådhuset</c:v>
                </c:pt>
                <c:pt idx="18">
                  <c:v>Anmäla ägarbyte av fastighet</c:v>
                </c:pt>
                <c:pt idx="19">
                  <c:v>Ansök om trygghetslarm</c:v>
                </c:pt>
                <c:pt idx="20">
                  <c:v>Ansök om statsbidrag / Hae valtiontukea</c:v>
                </c:pt>
                <c:pt idx="21">
                  <c:v>Anmäla ändrad avfallstjänst</c:v>
                </c:pt>
                <c:pt idx="22">
                  <c:v>Anmäl intresse för att hyra lägergård</c:v>
                </c:pt>
                <c:pt idx="23">
                  <c:v>Ansök om saneringsintyg</c:v>
                </c:pt>
                <c:pt idx="24">
                  <c:v>Intresseanmälan friskvårdstjänster</c:v>
                </c:pt>
                <c:pt idx="25">
                  <c:v>Beställ fixartjänst</c:v>
                </c:pt>
                <c:pt idx="26">
                  <c:v>Ansök om planbesked</c:v>
                </c:pt>
                <c:pt idx="27">
                  <c:v>Ansök om tillstånd för värmepump</c:v>
                </c:pt>
                <c:pt idx="28">
                  <c:v>Ansök om äldreboende sökande från annan kommun</c:v>
                </c:pt>
                <c:pt idx="29">
                  <c:v>Anmälan till hjälp att komma igång att resa</c:v>
                </c:pt>
                <c:pt idx="30">
                  <c:v>Anmäl bassängbad, hygiensk behandling, solarium</c:v>
                </c:pt>
                <c:pt idx="31">
                  <c:v>Anmäl upptäckt av förorening i mark, vatten eller byggnad</c:v>
                </c:pt>
                <c:pt idx="32">
                  <c:v>Ansök om bidrag (Levande historia)</c:v>
                </c:pt>
                <c:pt idx="33">
                  <c:v>Anmäl lokaler för förskola, skola och fritidshem</c:v>
                </c:pt>
                <c:pt idx="34">
                  <c:v>Intresseanmälan för tomt för verksamhet</c:v>
                </c:pt>
                <c:pt idx="35">
                  <c:v>Bli en del av Fairtrade city Göteborg</c:v>
                </c:pt>
              </c:strCache>
            </c:strRef>
          </c:cat>
          <c:val>
            <c:numRef>
              <c:f>Tabell!$D$3:$D$38</c:f>
              <c:numCache>
                <c:formatCode>0.0%</c:formatCode>
                <c:ptCount val="36"/>
                <c:pt idx="0">
                  <c:v>0.83469721767594174</c:v>
                </c:pt>
                <c:pt idx="1">
                  <c:v>0.75000000000000033</c:v>
                </c:pt>
                <c:pt idx="2">
                  <c:v>0.72720138125882905</c:v>
                </c:pt>
                <c:pt idx="3">
                  <c:v>0.6904761904761908</c:v>
                </c:pt>
                <c:pt idx="4">
                  <c:v>0.6795918367346947</c:v>
                </c:pt>
                <c:pt idx="5">
                  <c:v>0.52380952380952384</c:v>
                </c:pt>
                <c:pt idx="6">
                  <c:v>0.49903763900769887</c:v>
                </c:pt>
                <c:pt idx="7">
                  <c:v>0.45505617977528107</c:v>
                </c:pt>
                <c:pt idx="8">
                  <c:v>0.36292682926829301</c:v>
                </c:pt>
                <c:pt idx="9">
                  <c:v>0.3124410933081998</c:v>
                </c:pt>
                <c:pt idx="10">
                  <c:v>0.2837104348356409</c:v>
                </c:pt>
                <c:pt idx="11">
                  <c:v>0.25833333333333325</c:v>
                </c:pt>
                <c:pt idx="12">
                  <c:v>0.18709444844989201</c:v>
                </c:pt>
                <c:pt idx="13">
                  <c:v>0.18627450980392166</c:v>
                </c:pt>
                <c:pt idx="14">
                  <c:v>0.16132422490803985</c:v>
                </c:pt>
                <c:pt idx="15">
                  <c:v>0.13096646942800791</c:v>
                </c:pt>
                <c:pt idx="16">
                  <c:v>0.11536686663590215</c:v>
                </c:pt>
                <c:pt idx="17">
                  <c:v>0.10636515912897822</c:v>
                </c:pt>
                <c:pt idx="18">
                  <c:v>7.3170731707317083E-2</c:v>
                </c:pt>
                <c:pt idx="19">
                  <c:v>6.4620355411954766E-2</c:v>
                </c:pt>
                <c:pt idx="20">
                  <c:v>4.9450549450549476E-2</c:v>
                </c:pt>
                <c:pt idx="21">
                  <c:v>4.7178538390379277E-2</c:v>
                </c:pt>
                <c:pt idx="22">
                  <c:v>4.5171339563862885E-2</c:v>
                </c:pt>
                <c:pt idx="23">
                  <c:v>4.3293115684882859E-2</c:v>
                </c:pt>
                <c:pt idx="24">
                  <c:v>3.7952338923212738E-2</c:v>
                </c:pt>
                <c:pt idx="25">
                  <c:v>3.6668738346799255E-2</c:v>
                </c:pt>
                <c:pt idx="26">
                  <c:v>2.8730305838739582E-2</c:v>
                </c:pt>
                <c:pt idx="27">
                  <c:v>1.9476158495634666E-2</c:v>
                </c:pt>
                <c:pt idx="28">
                  <c:v>1.3882002974714919E-2</c:v>
                </c:pt>
                <c:pt idx="29">
                  <c:v>1.3450594930160381E-2</c:v>
                </c:pt>
                <c:pt idx="30">
                  <c:v>1.1425135297654855E-2</c:v>
                </c:pt>
                <c:pt idx="31">
                  <c:v>1.0664479081214123E-2</c:v>
                </c:pt>
                <c:pt idx="32">
                  <c:v>4.9382716049382793E-3</c:v>
                </c:pt>
                <c:pt idx="33">
                  <c:v>4.2016806722689082E-3</c:v>
                </c:pt>
                <c:pt idx="34">
                  <c:v>3.9761431411530811E-3</c:v>
                </c:pt>
                <c:pt idx="35">
                  <c:v>2.389486260454004E-3</c:v>
                </c:pt>
              </c:numCache>
            </c:numRef>
          </c:val>
        </c:ser>
        <c:gapWidth val="40"/>
        <c:overlap val="-2"/>
        <c:axId val="84220544"/>
        <c:axId val="84341120"/>
      </c:barChart>
      <c:catAx>
        <c:axId val="84220544"/>
        <c:scaling>
          <c:orientation val="minMax"/>
        </c:scaling>
        <c:axPos val="b"/>
        <c:numFmt formatCode="@" sourceLinked="0"/>
        <c:majorTickMark val="none"/>
        <c:tickLblPos val="nextTo"/>
        <c:txPr>
          <a:bodyPr rot="-5400000"/>
          <a:lstStyle/>
          <a:p>
            <a:pPr>
              <a:defRPr sz="1100">
                <a:latin typeface="+mj-lt"/>
                <a:ea typeface="Open Sans" pitchFamily="34" charset="0"/>
                <a:cs typeface="Open Sans" pitchFamily="34" charset="0"/>
              </a:defRPr>
            </a:pPr>
            <a:endParaRPr lang="sv-SE"/>
          </a:p>
        </c:txPr>
        <c:crossAx val="84341120"/>
        <c:crossesAt val="0"/>
        <c:lblAlgn val="l"/>
        <c:lblOffset val="50"/>
        <c:tickLblSkip val="1"/>
      </c:catAx>
      <c:valAx>
        <c:axId val="84341120"/>
        <c:scaling>
          <c:orientation val="minMax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84220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0.1418819991251094"/>
          <c:y val="0.2757772957339118"/>
          <c:w val="0.82121708223972012"/>
          <c:h val="0.33917015846257886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4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5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spPr>
              <a:solidFill>
                <a:schemeClr val="accent2"/>
              </a:solidFill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8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9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1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2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3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4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5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6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7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8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9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1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2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3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4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5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6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7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8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9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1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2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3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4"/>
            <c:spPr>
              <a:solidFill>
                <a:schemeClr val="accent3">
                  <a:lumMod val="50000"/>
                </a:schemeClr>
              </a:solidFill>
            </c:spPr>
          </c:dPt>
          <c:cat>
            <c:strRef>
              <c:f>Tabell!$A$3:$A$38</c:f>
              <c:strCache>
                <c:ptCount val="36"/>
                <c:pt idx="0">
                  <c:v>Ansök till förskoleklass</c:v>
                </c:pt>
                <c:pt idx="1">
                  <c:v>Redovisa statsbidrag / Raportoi valtionteun käyttö</c:v>
                </c:pt>
                <c:pt idx="2">
                  <c:v>Ansökan till kulturskolan</c:v>
                </c:pt>
                <c:pt idx="3">
                  <c:v>Redovisa bidrag (Levande historia)</c:v>
                </c:pt>
                <c:pt idx="4">
                  <c:v>Anmälan till flexlinjen</c:v>
                </c:pt>
                <c:pt idx="5">
                  <c:v>Ansök om äldreboende</c:v>
                </c:pt>
                <c:pt idx="6">
                  <c:v>Ansökan till förskola</c:v>
                </c:pt>
                <c:pt idx="7">
                  <c:v>Ansök om bostadsanpassningsbidrag</c:v>
                </c:pt>
                <c:pt idx="8">
                  <c:v>Boka privat borgerlig vigsel</c:v>
                </c:pt>
                <c:pt idx="9">
                  <c:v>Beställ enkel nybyggnadskarta</c:v>
                </c:pt>
                <c:pt idx="10">
                  <c:v>Ansök om boendeparkering</c:v>
                </c:pt>
                <c:pt idx="11">
                  <c:v>Beställ bygglovshandlingar</c:v>
                </c:pt>
                <c:pt idx="12">
                  <c:v>Beställ normal nybyggnadskarta</c:v>
                </c:pt>
                <c:pt idx="13">
                  <c:v>Beställ kartor och geodata</c:v>
                </c:pt>
                <c:pt idx="14">
                  <c:v>Anmälan om matförgiftning</c:v>
                </c:pt>
                <c:pt idx="15">
                  <c:v>Ansökan nyttoparkeringstillstånd</c:v>
                </c:pt>
                <c:pt idx="16">
                  <c:v>Anmäl bostadsklagomål</c:v>
                </c:pt>
                <c:pt idx="17">
                  <c:v>Boka borgerlig vigsel i rådhuset</c:v>
                </c:pt>
                <c:pt idx="18">
                  <c:v>Anmäla ägarbyte av fastighet</c:v>
                </c:pt>
                <c:pt idx="19">
                  <c:v>Ansök om trygghetslarm</c:v>
                </c:pt>
                <c:pt idx="20">
                  <c:v>Ansök om statsbidrag / Hae valtiontukea</c:v>
                </c:pt>
                <c:pt idx="21">
                  <c:v>Anmäla ändrad avfallstjänst</c:v>
                </c:pt>
                <c:pt idx="22">
                  <c:v>Anmäl intresse för att hyra lägergård</c:v>
                </c:pt>
                <c:pt idx="23">
                  <c:v>Ansök om saneringsintyg</c:v>
                </c:pt>
                <c:pt idx="24">
                  <c:v>Intresseanmälan friskvårdstjänster</c:v>
                </c:pt>
                <c:pt idx="25">
                  <c:v>Beställ fixartjänst</c:v>
                </c:pt>
                <c:pt idx="26">
                  <c:v>Ansök om planbesked</c:v>
                </c:pt>
                <c:pt idx="27">
                  <c:v>Ansök om tillstånd för värmepump</c:v>
                </c:pt>
                <c:pt idx="28">
                  <c:v>Ansök om äldreboende sökande från annan kommun</c:v>
                </c:pt>
                <c:pt idx="29">
                  <c:v>Anmälan till hjälp att komma igång att resa</c:v>
                </c:pt>
                <c:pt idx="30">
                  <c:v>Anmäl bassängbad, hygiensk behandling, solarium</c:v>
                </c:pt>
                <c:pt idx="31">
                  <c:v>Anmäl upptäckt av förorening i mark, vatten eller byggnad</c:v>
                </c:pt>
                <c:pt idx="32">
                  <c:v>Ansök om bidrag (Levande historia)</c:v>
                </c:pt>
                <c:pt idx="33">
                  <c:v>Anmäl lokaler för förskola, skola och fritidshem</c:v>
                </c:pt>
                <c:pt idx="34">
                  <c:v>Intresseanmälan för tomt för verksamhet</c:v>
                </c:pt>
                <c:pt idx="35">
                  <c:v>Bli en del av Fairtrade city Göteborg</c:v>
                </c:pt>
              </c:strCache>
            </c:strRef>
          </c:cat>
          <c:val>
            <c:numRef>
              <c:f>Tabell!$D$3:$D$38</c:f>
              <c:numCache>
                <c:formatCode>0.0%</c:formatCode>
                <c:ptCount val="36"/>
                <c:pt idx="0">
                  <c:v>0.83469721767594174</c:v>
                </c:pt>
                <c:pt idx="1">
                  <c:v>0.75000000000000033</c:v>
                </c:pt>
                <c:pt idx="2">
                  <c:v>0.72720138125882905</c:v>
                </c:pt>
                <c:pt idx="3">
                  <c:v>0.69047619047619069</c:v>
                </c:pt>
                <c:pt idx="4">
                  <c:v>0.6795918367346947</c:v>
                </c:pt>
                <c:pt idx="5">
                  <c:v>0.52380952380952384</c:v>
                </c:pt>
                <c:pt idx="6">
                  <c:v>0.49903763900769887</c:v>
                </c:pt>
                <c:pt idx="7">
                  <c:v>0.45505617977528107</c:v>
                </c:pt>
                <c:pt idx="8">
                  <c:v>0.36292682926829301</c:v>
                </c:pt>
                <c:pt idx="9">
                  <c:v>0.3124410933081998</c:v>
                </c:pt>
                <c:pt idx="10">
                  <c:v>0.2837104348356409</c:v>
                </c:pt>
                <c:pt idx="11">
                  <c:v>0.25833333333333325</c:v>
                </c:pt>
                <c:pt idx="12">
                  <c:v>0.18709444844989201</c:v>
                </c:pt>
                <c:pt idx="13">
                  <c:v>0.18627450980392166</c:v>
                </c:pt>
                <c:pt idx="14">
                  <c:v>0.16132422490803983</c:v>
                </c:pt>
                <c:pt idx="15">
                  <c:v>0.13096646942800791</c:v>
                </c:pt>
                <c:pt idx="16">
                  <c:v>0.11536686663590215</c:v>
                </c:pt>
                <c:pt idx="17">
                  <c:v>0.10636515912897822</c:v>
                </c:pt>
                <c:pt idx="18">
                  <c:v>7.3170731707317069E-2</c:v>
                </c:pt>
                <c:pt idx="19">
                  <c:v>6.4620355411954766E-2</c:v>
                </c:pt>
                <c:pt idx="20">
                  <c:v>4.9450549450549476E-2</c:v>
                </c:pt>
                <c:pt idx="21">
                  <c:v>4.7178538390379277E-2</c:v>
                </c:pt>
                <c:pt idx="22">
                  <c:v>4.5171339563862871E-2</c:v>
                </c:pt>
                <c:pt idx="23">
                  <c:v>4.3293115684882859E-2</c:v>
                </c:pt>
                <c:pt idx="24">
                  <c:v>3.7952338923212731E-2</c:v>
                </c:pt>
                <c:pt idx="25">
                  <c:v>3.6668738346799255E-2</c:v>
                </c:pt>
                <c:pt idx="26">
                  <c:v>2.8730305838739582E-2</c:v>
                </c:pt>
                <c:pt idx="27">
                  <c:v>1.9476158495634666E-2</c:v>
                </c:pt>
                <c:pt idx="28">
                  <c:v>1.3882002974714919E-2</c:v>
                </c:pt>
                <c:pt idx="29">
                  <c:v>1.3450594930160381E-2</c:v>
                </c:pt>
                <c:pt idx="30">
                  <c:v>1.1425135297654853E-2</c:v>
                </c:pt>
                <c:pt idx="31">
                  <c:v>1.0664479081214122E-2</c:v>
                </c:pt>
                <c:pt idx="32">
                  <c:v>4.9382716049382793E-3</c:v>
                </c:pt>
                <c:pt idx="33">
                  <c:v>4.2016806722689074E-3</c:v>
                </c:pt>
                <c:pt idx="34">
                  <c:v>3.9761431411530811E-3</c:v>
                </c:pt>
                <c:pt idx="35">
                  <c:v>2.389486260454004E-3</c:v>
                </c:pt>
              </c:numCache>
            </c:numRef>
          </c:val>
        </c:ser>
        <c:gapWidth val="40"/>
        <c:overlap val="-2"/>
        <c:axId val="84391424"/>
        <c:axId val="84392960"/>
      </c:barChart>
      <c:catAx>
        <c:axId val="84391424"/>
        <c:scaling>
          <c:orientation val="minMax"/>
        </c:scaling>
        <c:axPos val="b"/>
        <c:numFmt formatCode="@" sourceLinked="0"/>
        <c:majorTickMark val="none"/>
        <c:tickLblPos val="nextTo"/>
        <c:txPr>
          <a:bodyPr rot="-5400000"/>
          <a:lstStyle/>
          <a:p>
            <a:pPr>
              <a:defRPr sz="1100">
                <a:latin typeface="+mj-lt"/>
                <a:ea typeface="Open Sans" pitchFamily="34" charset="0"/>
                <a:cs typeface="Open Sans" pitchFamily="34" charset="0"/>
              </a:defRPr>
            </a:pPr>
            <a:endParaRPr lang="sv-SE"/>
          </a:p>
        </c:txPr>
        <c:crossAx val="84392960"/>
        <c:crossesAt val="0"/>
        <c:lblAlgn val="l"/>
        <c:lblOffset val="50"/>
        <c:tickLblSkip val="1"/>
      </c:catAx>
      <c:valAx>
        <c:axId val="84392960"/>
        <c:scaling>
          <c:orientation val="minMax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84391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0.1418819991251094"/>
          <c:y val="0.2757772957339118"/>
          <c:w val="0.82121708223972012"/>
          <c:h val="0.3391701584625788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dPt>
            <c:idx val="15"/>
            <c:spPr>
              <a:solidFill>
                <a:schemeClr val="accent2"/>
              </a:solidFill>
            </c:spPr>
          </c:dPt>
          <c:dPt>
            <c:idx val="23"/>
            <c:spPr>
              <a:solidFill>
                <a:schemeClr val="accent2"/>
              </a:solidFill>
            </c:spPr>
          </c:dPt>
          <c:dPt>
            <c:idx val="30"/>
            <c:spPr>
              <a:solidFill>
                <a:schemeClr val="accent2"/>
              </a:solidFill>
            </c:spPr>
          </c:dPt>
          <c:dPt>
            <c:idx val="31"/>
            <c:spPr>
              <a:solidFill>
                <a:schemeClr val="accent2"/>
              </a:solidFill>
            </c:spPr>
          </c:dPt>
          <c:dPt>
            <c:idx val="33"/>
            <c:spPr>
              <a:solidFill>
                <a:schemeClr val="accent2"/>
              </a:solidFill>
            </c:spPr>
          </c:dPt>
          <c:dPt>
            <c:idx val="34"/>
            <c:spPr>
              <a:solidFill>
                <a:schemeClr val="accent2"/>
              </a:solidFill>
            </c:spPr>
          </c:dPt>
          <c:dPt>
            <c:idx val="35"/>
            <c:spPr>
              <a:solidFill>
                <a:schemeClr val="accent2"/>
              </a:solidFill>
            </c:spPr>
          </c:dPt>
          <c:cat>
            <c:strRef>
              <c:f>Tabell!$A$3:$A$38</c:f>
              <c:strCache>
                <c:ptCount val="36"/>
                <c:pt idx="0">
                  <c:v>Ansök till förskoleklass</c:v>
                </c:pt>
                <c:pt idx="1">
                  <c:v>Redovisa statsbidrag / Raportoi valtionteun käyttö</c:v>
                </c:pt>
                <c:pt idx="2">
                  <c:v>Ansökan till kulturskolan</c:v>
                </c:pt>
                <c:pt idx="3">
                  <c:v>Redovisa bidrag (Levande historia)</c:v>
                </c:pt>
                <c:pt idx="4">
                  <c:v>Anmälan till flexlinjen</c:v>
                </c:pt>
                <c:pt idx="5">
                  <c:v>Ansök om äldreboende</c:v>
                </c:pt>
                <c:pt idx="6">
                  <c:v>Ansökan till förskola</c:v>
                </c:pt>
                <c:pt idx="7">
                  <c:v>Ansök om bostadsanpassningsbidrag</c:v>
                </c:pt>
                <c:pt idx="8">
                  <c:v>Boka privat borgerlig vigsel</c:v>
                </c:pt>
                <c:pt idx="9">
                  <c:v>Beställ enkel nybyggnadskarta</c:v>
                </c:pt>
                <c:pt idx="10">
                  <c:v>Ansök om boendeparkering</c:v>
                </c:pt>
                <c:pt idx="11">
                  <c:v>Beställ bygglovshandlingar</c:v>
                </c:pt>
                <c:pt idx="12">
                  <c:v>Beställ normal nybyggnadskarta</c:v>
                </c:pt>
                <c:pt idx="13">
                  <c:v>Beställ kartor och geodata</c:v>
                </c:pt>
                <c:pt idx="14">
                  <c:v>Anmälan om matförgiftning</c:v>
                </c:pt>
                <c:pt idx="15">
                  <c:v>Ansökan nyttoparkeringstillstånd</c:v>
                </c:pt>
                <c:pt idx="16">
                  <c:v>Anmäl bostadsklagomål</c:v>
                </c:pt>
                <c:pt idx="17">
                  <c:v>Boka borgerlig vigsel i rådhuset</c:v>
                </c:pt>
                <c:pt idx="18">
                  <c:v>Anmäla ägarbyte av fastighet</c:v>
                </c:pt>
                <c:pt idx="19">
                  <c:v>Ansök om trygghetslarm</c:v>
                </c:pt>
                <c:pt idx="20">
                  <c:v>Ansök om statsbidrag / Hae valtiontukea</c:v>
                </c:pt>
                <c:pt idx="21">
                  <c:v>Anmäla ändrad avfallstjänst</c:v>
                </c:pt>
                <c:pt idx="22">
                  <c:v>Anmäl intresse för att hyra lägergård</c:v>
                </c:pt>
                <c:pt idx="23">
                  <c:v>Ansök om saneringsintyg</c:v>
                </c:pt>
                <c:pt idx="24">
                  <c:v>Intresseanmälan friskvårdstjänster</c:v>
                </c:pt>
                <c:pt idx="25">
                  <c:v>Beställ fixartjänst</c:v>
                </c:pt>
                <c:pt idx="26">
                  <c:v>Ansök om planbesked</c:v>
                </c:pt>
                <c:pt idx="27">
                  <c:v>Ansök om tillstånd för värmepump</c:v>
                </c:pt>
                <c:pt idx="28">
                  <c:v>Ansök om äldreboende sökande från annan kommun</c:v>
                </c:pt>
                <c:pt idx="29">
                  <c:v>Anmälan till hjälp att komma igång att resa</c:v>
                </c:pt>
                <c:pt idx="30">
                  <c:v>Anmäl bassängbad, hygiensk behandling, solarium</c:v>
                </c:pt>
                <c:pt idx="31">
                  <c:v>Anmäl upptäckt av förorening i mark, vatten eller byggnad</c:v>
                </c:pt>
                <c:pt idx="32">
                  <c:v>Ansök om bidrag (Levande historia)</c:v>
                </c:pt>
                <c:pt idx="33">
                  <c:v>Anmäl lokaler för förskola, skola och fritidshem</c:v>
                </c:pt>
                <c:pt idx="34">
                  <c:v>Intresseanmälan för tomt för verksamhet</c:v>
                </c:pt>
                <c:pt idx="35">
                  <c:v>Bli en del av Fairtrade city Göteborg</c:v>
                </c:pt>
              </c:strCache>
            </c:strRef>
          </c:cat>
          <c:val>
            <c:numRef>
              <c:f>Tabell!$D$3:$D$38</c:f>
              <c:numCache>
                <c:formatCode>0.0%</c:formatCode>
                <c:ptCount val="36"/>
                <c:pt idx="0">
                  <c:v>0.83469721767594174</c:v>
                </c:pt>
                <c:pt idx="1">
                  <c:v>0.75000000000000033</c:v>
                </c:pt>
                <c:pt idx="2">
                  <c:v>0.72720138125882905</c:v>
                </c:pt>
                <c:pt idx="3">
                  <c:v>0.69047619047619069</c:v>
                </c:pt>
                <c:pt idx="4">
                  <c:v>0.6795918367346947</c:v>
                </c:pt>
                <c:pt idx="5">
                  <c:v>0.52380952380952384</c:v>
                </c:pt>
                <c:pt idx="6">
                  <c:v>0.49903763900769887</c:v>
                </c:pt>
                <c:pt idx="7">
                  <c:v>0.45505617977528107</c:v>
                </c:pt>
                <c:pt idx="8">
                  <c:v>0.36292682926829301</c:v>
                </c:pt>
                <c:pt idx="9">
                  <c:v>0.3124410933081998</c:v>
                </c:pt>
                <c:pt idx="10">
                  <c:v>0.2837104348356409</c:v>
                </c:pt>
                <c:pt idx="11">
                  <c:v>0.25833333333333325</c:v>
                </c:pt>
                <c:pt idx="12">
                  <c:v>0.18709444844989201</c:v>
                </c:pt>
                <c:pt idx="13">
                  <c:v>0.18627450980392166</c:v>
                </c:pt>
                <c:pt idx="14">
                  <c:v>0.16132422490803983</c:v>
                </c:pt>
                <c:pt idx="15">
                  <c:v>0.13096646942800791</c:v>
                </c:pt>
                <c:pt idx="16">
                  <c:v>0.11536686663590215</c:v>
                </c:pt>
                <c:pt idx="17">
                  <c:v>0.10636515912897822</c:v>
                </c:pt>
                <c:pt idx="18">
                  <c:v>7.3170731707317069E-2</c:v>
                </c:pt>
                <c:pt idx="19">
                  <c:v>6.4620355411954766E-2</c:v>
                </c:pt>
                <c:pt idx="20">
                  <c:v>4.9450549450549476E-2</c:v>
                </c:pt>
                <c:pt idx="21">
                  <c:v>4.7178538390379277E-2</c:v>
                </c:pt>
                <c:pt idx="22">
                  <c:v>4.5171339563862871E-2</c:v>
                </c:pt>
                <c:pt idx="23">
                  <c:v>4.3293115684882859E-2</c:v>
                </c:pt>
                <c:pt idx="24">
                  <c:v>3.7952338923212731E-2</c:v>
                </c:pt>
                <c:pt idx="25">
                  <c:v>3.6668738346799255E-2</c:v>
                </c:pt>
                <c:pt idx="26">
                  <c:v>2.8730305838739582E-2</c:v>
                </c:pt>
                <c:pt idx="27">
                  <c:v>1.9476158495634666E-2</c:v>
                </c:pt>
                <c:pt idx="28">
                  <c:v>1.3882002974714919E-2</c:v>
                </c:pt>
                <c:pt idx="29">
                  <c:v>1.3450594930160381E-2</c:v>
                </c:pt>
                <c:pt idx="30">
                  <c:v>1.1425135297654853E-2</c:v>
                </c:pt>
                <c:pt idx="31">
                  <c:v>1.0664479081214122E-2</c:v>
                </c:pt>
                <c:pt idx="32">
                  <c:v>4.9382716049382793E-3</c:v>
                </c:pt>
                <c:pt idx="33">
                  <c:v>4.2016806722689074E-3</c:v>
                </c:pt>
                <c:pt idx="34">
                  <c:v>3.9761431411530811E-3</c:v>
                </c:pt>
                <c:pt idx="35">
                  <c:v>2.389486260454004E-3</c:v>
                </c:pt>
              </c:numCache>
            </c:numRef>
          </c:val>
        </c:ser>
        <c:gapWidth val="40"/>
        <c:overlap val="-2"/>
        <c:axId val="82863232"/>
        <c:axId val="82864768"/>
      </c:barChart>
      <c:catAx>
        <c:axId val="82863232"/>
        <c:scaling>
          <c:orientation val="minMax"/>
        </c:scaling>
        <c:axPos val="b"/>
        <c:numFmt formatCode="@" sourceLinked="0"/>
        <c:majorTickMark val="none"/>
        <c:tickLblPos val="nextTo"/>
        <c:txPr>
          <a:bodyPr rot="-5400000"/>
          <a:lstStyle/>
          <a:p>
            <a:pPr>
              <a:defRPr sz="1100">
                <a:latin typeface="+mj-lt"/>
                <a:ea typeface="Open Sans" pitchFamily="34" charset="0"/>
                <a:cs typeface="Open Sans" pitchFamily="34" charset="0"/>
              </a:defRPr>
            </a:pPr>
            <a:endParaRPr lang="sv-SE"/>
          </a:p>
        </c:txPr>
        <c:crossAx val="82864768"/>
        <c:crossesAt val="0"/>
        <c:lblAlgn val="l"/>
        <c:lblOffset val="50"/>
        <c:tickLblSkip val="1"/>
      </c:catAx>
      <c:valAx>
        <c:axId val="82864768"/>
        <c:scaling>
          <c:orientation val="minMax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828632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0.15021533245844296"/>
          <c:y val="0.27957597748101981"/>
          <c:w val="0.82121708223972012"/>
          <c:h val="0.3391701584625788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F2B700"/>
              </a:solidFill>
            </c:spPr>
          </c:dPt>
          <c:dPt>
            <c:idx val="2"/>
            <c:spPr>
              <a:solidFill>
                <a:srgbClr val="F2B700"/>
              </a:solidFill>
            </c:spPr>
          </c:dPt>
          <c:dPt>
            <c:idx val="3"/>
            <c:spPr>
              <a:solidFill>
                <a:srgbClr val="F2B700"/>
              </a:solidFill>
            </c:spPr>
          </c:dPt>
          <c:dPt>
            <c:idx val="4"/>
            <c:spPr>
              <a:solidFill>
                <a:srgbClr val="F2B7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C00000"/>
              </a:solidFill>
            </c:spPr>
          </c:dPt>
          <c:dPt>
            <c:idx val="7"/>
            <c:spPr>
              <a:solidFill>
                <a:srgbClr val="C00000"/>
              </a:solidFill>
            </c:spPr>
          </c:dPt>
          <c:dPt>
            <c:idx val="8"/>
            <c:spPr>
              <a:solidFill>
                <a:srgbClr val="C00000"/>
              </a:solidFill>
            </c:spPr>
          </c:dPt>
          <c:dPt>
            <c:idx val="9"/>
            <c:spPr>
              <a:solidFill>
                <a:srgbClr val="F2B700"/>
              </a:solidFill>
            </c:spPr>
          </c:dPt>
          <c:dPt>
            <c:idx val="10"/>
            <c:spPr>
              <a:solidFill>
                <a:srgbClr val="F2B700"/>
              </a:solidFill>
            </c:spPr>
          </c:dPt>
          <c:dPt>
            <c:idx val="11"/>
            <c:spPr>
              <a:solidFill>
                <a:srgbClr val="F2B700"/>
              </a:solidFill>
            </c:spPr>
          </c:dPt>
          <c:dPt>
            <c:idx val="12"/>
            <c:spPr>
              <a:solidFill>
                <a:srgbClr val="F2B700"/>
              </a:solidFill>
            </c:spPr>
          </c:dPt>
          <c:dPt>
            <c:idx val="13"/>
            <c:spPr>
              <a:solidFill>
                <a:srgbClr val="F2B700"/>
              </a:solidFill>
            </c:spPr>
          </c:dPt>
          <c:dPt>
            <c:idx val="14"/>
            <c:spPr>
              <a:solidFill>
                <a:srgbClr val="00B050"/>
              </a:solidFill>
            </c:spPr>
          </c:dPt>
          <c:dPt>
            <c:idx val="15"/>
            <c:spPr>
              <a:solidFill>
                <a:srgbClr val="F2B700"/>
              </a:solidFill>
            </c:spPr>
          </c:dPt>
          <c:dPt>
            <c:idx val="16"/>
            <c:spPr>
              <a:solidFill>
                <a:srgbClr val="F2B700"/>
              </a:solidFill>
            </c:spPr>
          </c:dPt>
          <c:dPt>
            <c:idx val="17"/>
            <c:spPr>
              <a:solidFill>
                <a:srgbClr val="C00000"/>
              </a:solidFill>
            </c:spPr>
          </c:dPt>
          <c:dPt>
            <c:idx val="18"/>
            <c:spPr>
              <a:solidFill>
                <a:srgbClr val="C00000"/>
              </a:solidFill>
            </c:spPr>
          </c:dPt>
          <c:dPt>
            <c:idx val="19"/>
            <c:spPr>
              <a:solidFill>
                <a:srgbClr val="F2B700"/>
              </a:solidFill>
            </c:spPr>
          </c:dPt>
          <c:dPt>
            <c:idx val="20"/>
            <c:spPr>
              <a:solidFill>
                <a:srgbClr val="F2B700"/>
              </a:solidFill>
            </c:spPr>
          </c:dPt>
          <c:dPt>
            <c:idx val="21"/>
            <c:spPr>
              <a:solidFill>
                <a:srgbClr val="F2B700"/>
              </a:solidFill>
            </c:spPr>
          </c:dPt>
          <c:dPt>
            <c:idx val="22"/>
            <c:spPr>
              <a:solidFill>
                <a:srgbClr val="00B050"/>
              </a:solidFill>
            </c:spPr>
          </c:dPt>
          <c:dPt>
            <c:idx val="23"/>
            <c:spPr>
              <a:solidFill>
                <a:srgbClr val="F2B700"/>
              </a:solidFill>
            </c:spPr>
          </c:dPt>
          <c:dPt>
            <c:idx val="24"/>
            <c:spPr>
              <a:solidFill>
                <a:srgbClr val="00B050"/>
              </a:solidFill>
            </c:spPr>
          </c:dPt>
          <c:dPt>
            <c:idx val="25"/>
            <c:spPr>
              <a:solidFill>
                <a:srgbClr val="F2B700"/>
              </a:solidFill>
            </c:spPr>
          </c:dPt>
          <c:dPt>
            <c:idx val="26"/>
            <c:spPr>
              <a:solidFill>
                <a:srgbClr val="F2B700"/>
              </a:solidFill>
            </c:spPr>
          </c:dPt>
          <c:dPt>
            <c:idx val="27"/>
            <c:spPr>
              <a:solidFill>
                <a:srgbClr val="F2B700"/>
              </a:solidFill>
            </c:spPr>
          </c:dPt>
          <c:dPt>
            <c:idx val="28"/>
            <c:spPr>
              <a:solidFill>
                <a:srgbClr val="C00000"/>
              </a:solidFill>
            </c:spPr>
          </c:dPt>
          <c:dPt>
            <c:idx val="29"/>
            <c:spPr>
              <a:solidFill>
                <a:srgbClr val="F2B700"/>
              </a:solidFill>
            </c:spPr>
          </c:dPt>
          <c:dPt>
            <c:idx val="30"/>
            <c:spPr>
              <a:solidFill>
                <a:srgbClr val="C00000"/>
              </a:solidFill>
            </c:spPr>
          </c:dPt>
          <c:dPt>
            <c:idx val="31"/>
            <c:spPr>
              <a:solidFill>
                <a:srgbClr val="C00000"/>
              </a:solidFill>
            </c:spPr>
          </c:dPt>
          <c:dPt>
            <c:idx val="32"/>
            <c:spPr>
              <a:solidFill>
                <a:srgbClr val="F2B700"/>
              </a:solidFill>
            </c:spPr>
          </c:dPt>
          <c:dPt>
            <c:idx val="33"/>
            <c:spPr>
              <a:solidFill>
                <a:srgbClr val="C00000"/>
              </a:solidFill>
            </c:spPr>
          </c:dPt>
          <c:dPt>
            <c:idx val="34"/>
            <c:spPr>
              <a:solidFill>
                <a:srgbClr val="00B050"/>
              </a:solidFill>
            </c:spPr>
          </c:dPt>
          <c:dPt>
            <c:idx val="35"/>
            <c:spPr>
              <a:solidFill>
                <a:srgbClr val="00B050"/>
              </a:solidFill>
            </c:spPr>
          </c:dPt>
          <c:cat>
            <c:strRef>
              <c:f>Tabell!$A$3:$A$38</c:f>
              <c:strCache>
                <c:ptCount val="36"/>
                <c:pt idx="0">
                  <c:v>Ansök till förskoleklass</c:v>
                </c:pt>
                <c:pt idx="1">
                  <c:v>Redovisa statsbidrag / Raportoi valtionteun käyttö</c:v>
                </c:pt>
                <c:pt idx="2">
                  <c:v>Ansökan till kulturskolan</c:v>
                </c:pt>
                <c:pt idx="3">
                  <c:v>Redovisa bidrag (Levande historia)</c:v>
                </c:pt>
                <c:pt idx="4">
                  <c:v>Anmälan till flexlinjen</c:v>
                </c:pt>
                <c:pt idx="5">
                  <c:v>Ansök om äldreboende</c:v>
                </c:pt>
                <c:pt idx="6">
                  <c:v>Ansökan till förskola</c:v>
                </c:pt>
                <c:pt idx="7">
                  <c:v>Ansök om bostadsanpassningsbidrag</c:v>
                </c:pt>
                <c:pt idx="8">
                  <c:v>Boka privat borgerlig vigsel</c:v>
                </c:pt>
                <c:pt idx="9">
                  <c:v>Beställ enkel nybyggnadskarta</c:v>
                </c:pt>
                <c:pt idx="10">
                  <c:v>Ansök om boendeparkering</c:v>
                </c:pt>
                <c:pt idx="11">
                  <c:v>Beställ bygglovshandlingar</c:v>
                </c:pt>
                <c:pt idx="12">
                  <c:v>Beställ normal nybyggnadskarta</c:v>
                </c:pt>
                <c:pt idx="13">
                  <c:v>Beställ kartor och geodata</c:v>
                </c:pt>
                <c:pt idx="14">
                  <c:v>Anmälan om matförgiftning</c:v>
                </c:pt>
                <c:pt idx="15">
                  <c:v>Ansökan nyttoparkeringstillstånd</c:v>
                </c:pt>
                <c:pt idx="16">
                  <c:v>Anmäl bostadsklagomål</c:v>
                </c:pt>
                <c:pt idx="17">
                  <c:v>Boka borgerlig vigsel i rådhuset</c:v>
                </c:pt>
                <c:pt idx="18">
                  <c:v>Anmäla ägarbyte av fastighet</c:v>
                </c:pt>
                <c:pt idx="19">
                  <c:v>Ansök om trygghetslarm</c:v>
                </c:pt>
                <c:pt idx="20">
                  <c:v>Ansök om statsbidrag / Hae valtiontukea</c:v>
                </c:pt>
                <c:pt idx="21">
                  <c:v>Anmäla ändrad avfallstjänst</c:v>
                </c:pt>
                <c:pt idx="22">
                  <c:v>Anmäl intresse för att hyra lägergård</c:v>
                </c:pt>
                <c:pt idx="23">
                  <c:v>Ansök om saneringsintyg</c:v>
                </c:pt>
                <c:pt idx="24">
                  <c:v>Intresseanmälan friskvårdstjänster</c:v>
                </c:pt>
                <c:pt idx="25">
                  <c:v>Beställ fixartjänst</c:v>
                </c:pt>
                <c:pt idx="26">
                  <c:v>Ansök om planbesked</c:v>
                </c:pt>
                <c:pt idx="27">
                  <c:v>Ansök om tillstånd för värmepump</c:v>
                </c:pt>
                <c:pt idx="28">
                  <c:v>Ansök om äldreboende sökande från annan kommun</c:v>
                </c:pt>
                <c:pt idx="29">
                  <c:v>Anmälan till hjälp att komma igång att resa</c:v>
                </c:pt>
                <c:pt idx="30">
                  <c:v>Anmäl bassängbad, hygiensk behandling, solarium</c:v>
                </c:pt>
                <c:pt idx="31">
                  <c:v>Anmäl upptäckt av förorening i mark, vatten eller byggnad</c:v>
                </c:pt>
                <c:pt idx="32">
                  <c:v>Ansök om bidrag (Levande historia)</c:v>
                </c:pt>
                <c:pt idx="33">
                  <c:v>Anmäl lokaler för förskola, skola och fritidshem</c:v>
                </c:pt>
                <c:pt idx="34">
                  <c:v>Intresseanmälan för tomt för verksamhet</c:v>
                </c:pt>
                <c:pt idx="35">
                  <c:v>Bli en del av Fairtrade city Göteborg</c:v>
                </c:pt>
              </c:strCache>
            </c:strRef>
          </c:cat>
          <c:val>
            <c:numRef>
              <c:f>Tabell!$D$3:$D$38</c:f>
              <c:numCache>
                <c:formatCode>0.0%</c:formatCode>
                <c:ptCount val="36"/>
                <c:pt idx="0">
                  <c:v>0.83469721767594174</c:v>
                </c:pt>
                <c:pt idx="1">
                  <c:v>0.75000000000000033</c:v>
                </c:pt>
                <c:pt idx="2">
                  <c:v>0.72720138125882905</c:v>
                </c:pt>
                <c:pt idx="3">
                  <c:v>0.69047619047619069</c:v>
                </c:pt>
                <c:pt idx="4">
                  <c:v>0.6795918367346947</c:v>
                </c:pt>
                <c:pt idx="5">
                  <c:v>0.52380952380952384</c:v>
                </c:pt>
                <c:pt idx="6">
                  <c:v>0.49903763900769887</c:v>
                </c:pt>
                <c:pt idx="7">
                  <c:v>0.45505617977528107</c:v>
                </c:pt>
                <c:pt idx="8">
                  <c:v>0.36292682926829301</c:v>
                </c:pt>
                <c:pt idx="9">
                  <c:v>0.3124410933081998</c:v>
                </c:pt>
                <c:pt idx="10">
                  <c:v>0.2837104348356409</c:v>
                </c:pt>
                <c:pt idx="11">
                  <c:v>0.25833333333333325</c:v>
                </c:pt>
                <c:pt idx="12">
                  <c:v>0.18709444844989201</c:v>
                </c:pt>
                <c:pt idx="13">
                  <c:v>0.18627450980392166</c:v>
                </c:pt>
                <c:pt idx="14">
                  <c:v>0.16132422490803983</c:v>
                </c:pt>
                <c:pt idx="15">
                  <c:v>0.13096646942800791</c:v>
                </c:pt>
                <c:pt idx="16">
                  <c:v>0.11536686663590215</c:v>
                </c:pt>
                <c:pt idx="17">
                  <c:v>0.10636515912897822</c:v>
                </c:pt>
                <c:pt idx="18">
                  <c:v>7.3170731707317069E-2</c:v>
                </c:pt>
                <c:pt idx="19">
                  <c:v>6.4620355411954766E-2</c:v>
                </c:pt>
                <c:pt idx="20">
                  <c:v>4.9450549450549476E-2</c:v>
                </c:pt>
                <c:pt idx="21">
                  <c:v>4.7178538390379277E-2</c:v>
                </c:pt>
                <c:pt idx="22">
                  <c:v>4.5171339563862871E-2</c:v>
                </c:pt>
                <c:pt idx="23">
                  <c:v>4.3293115684882859E-2</c:v>
                </c:pt>
                <c:pt idx="24">
                  <c:v>3.7952338923212731E-2</c:v>
                </c:pt>
                <c:pt idx="25">
                  <c:v>3.6668738346799255E-2</c:v>
                </c:pt>
                <c:pt idx="26">
                  <c:v>2.8730305838739582E-2</c:v>
                </c:pt>
                <c:pt idx="27">
                  <c:v>1.9476158495634666E-2</c:v>
                </c:pt>
                <c:pt idx="28">
                  <c:v>1.3882002974714919E-2</c:v>
                </c:pt>
                <c:pt idx="29">
                  <c:v>1.3450594930160381E-2</c:v>
                </c:pt>
                <c:pt idx="30">
                  <c:v>1.1425135297654853E-2</c:v>
                </c:pt>
                <c:pt idx="31">
                  <c:v>1.0664479081214122E-2</c:v>
                </c:pt>
                <c:pt idx="32">
                  <c:v>4.9382716049382793E-3</c:v>
                </c:pt>
                <c:pt idx="33">
                  <c:v>4.2016806722689074E-3</c:v>
                </c:pt>
                <c:pt idx="34">
                  <c:v>3.9761431411530811E-3</c:v>
                </c:pt>
                <c:pt idx="35">
                  <c:v>2.389486260454004E-3</c:v>
                </c:pt>
              </c:numCache>
            </c:numRef>
          </c:val>
        </c:ser>
        <c:gapWidth val="40"/>
        <c:overlap val="-2"/>
        <c:axId val="87519616"/>
        <c:axId val="87521152"/>
      </c:barChart>
      <c:catAx>
        <c:axId val="87519616"/>
        <c:scaling>
          <c:orientation val="minMax"/>
        </c:scaling>
        <c:axPos val="b"/>
        <c:numFmt formatCode="@" sourceLinked="0"/>
        <c:majorTickMark val="none"/>
        <c:tickLblPos val="nextTo"/>
        <c:txPr>
          <a:bodyPr rot="-5400000"/>
          <a:lstStyle/>
          <a:p>
            <a:pPr>
              <a:defRPr sz="1100">
                <a:latin typeface="+mj-lt"/>
                <a:ea typeface="Open Sans" pitchFamily="34" charset="0"/>
                <a:cs typeface="Open Sans" pitchFamily="34" charset="0"/>
              </a:defRPr>
            </a:pPr>
            <a:endParaRPr lang="sv-SE"/>
          </a:p>
        </c:txPr>
        <c:crossAx val="87521152"/>
        <c:crossesAt val="0"/>
        <c:lblAlgn val="l"/>
        <c:lblOffset val="50"/>
        <c:tickLblSkip val="1"/>
      </c:catAx>
      <c:valAx>
        <c:axId val="87521152"/>
        <c:scaling>
          <c:orientation val="minMax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87519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>
        <c:manualLayout>
          <c:layoutTarget val="inner"/>
          <c:xMode val="edge"/>
          <c:yMode val="edge"/>
          <c:x val="0.1418819991251094"/>
          <c:y val="0.2757772957339118"/>
          <c:w val="0.82121708223972012"/>
          <c:h val="0.3391701584625788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Pt>
            <c:idx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Pt>
            <c:idx val="6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Pt>
            <c:idx val="9"/>
            <c:spPr>
              <a:solidFill>
                <a:schemeClr val="accent2"/>
              </a:solidFill>
            </c:spPr>
          </c:dPt>
          <c:dPt>
            <c:idx val="10"/>
            <c:spPr>
              <a:solidFill>
                <a:schemeClr val="accent2"/>
              </a:solidFill>
            </c:spPr>
          </c:dPt>
          <c:dPt>
            <c:idx val="11"/>
            <c:spPr>
              <a:solidFill>
                <a:schemeClr val="accent2"/>
              </a:solidFill>
            </c:spPr>
          </c:dPt>
          <c:dPt>
            <c:idx val="12"/>
            <c:spPr>
              <a:solidFill>
                <a:schemeClr val="accent2"/>
              </a:solidFill>
            </c:spPr>
          </c:dPt>
          <c:dPt>
            <c:idx val="13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4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5"/>
            <c:spPr>
              <a:solidFill>
                <a:schemeClr val="accent2"/>
              </a:solidFill>
            </c:spPr>
          </c:dPt>
          <c:dPt>
            <c:idx val="16"/>
            <c:spPr>
              <a:solidFill>
                <a:schemeClr val="accent2"/>
              </a:solidFill>
            </c:spPr>
          </c:dPt>
          <c:dPt>
            <c:idx val="17"/>
            <c:spPr>
              <a:solidFill>
                <a:schemeClr val="accent2"/>
              </a:solidFill>
            </c:spPr>
          </c:dPt>
          <c:dPt>
            <c:idx val="18"/>
            <c:spPr>
              <a:solidFill>
                <a:schemeClr val="accent2"/>
              </a:solidFill>
            </c:spPr>
          </c:dPt>
          <c:dPt>
            <c:idx val="19"/>
            <c:spPr>
              <a:solidFill>
                <a:schemeClr val="accent2"/>
              </a:solidFill>
            </c:spPr>
          </c:dPt>
          <c:dPt>
            <c:idx val="2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1"/>
            <c:spPr>
              <a:solidFill>
                <a:schemeClr val="accent2"/>
              </a:solidFill>
            </c:spPr>
          </c:dPt>
          <c:dPt>
            <c:idx val="22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3"/>
            <c:spPr>
              <a:solidFill>
                <a:schemeClr val="accent2"/>
              </a:solidFill>
            </c:spPr>
          </c:dPt>
          <c:dPt>
            <c:idx val="24"/>
            <c:spPr>
              <a:solidFill>
                <a:schemeClr val="accent2"/>
              </a:solidFill>
            </c:spPr>
          </c:dPt>
          <c:dPt>
            <c:idx val="25"/>
            <c:spPr>
              <a:solidFill>
                <a:schemeClr val="accent2"/>
              </a:solidFill>
            </c:spPr>
          </c:dPt>
          <c:dPt>
            <c:idx val="26"/>
            <c:spPr>
              <a:solidFill>
                <a:schemeClr val="accent2"/>
              </a:solidFill>
            </c:spPr>
          </c:dPt>
          <c:dPt>
            <c:idx val="27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8"/>
            <c:spPr>
              <a:solidFill>
                <a:schemeClr val="accent2"/>
              </a:solidFill>
            </c:spPr>
          </c:dPt>
          <c:dPt>
            <c:idx val="29"/>
            <c:spPr>
              <a:solidFill>
                <a:schemeClr val="accent2"/>
              </a:solidFill>
            </c:spPr>
          </c:dPt>
          <c:dPt>
            <c:idx val="3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1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2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3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4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5"/>
            <c:spPr>
              <a:solidFill>
                <a:schemeClr val="accent2"/>
              </a:solidFill>
            </c:spPr>
          </c:dPt>
          <c:cat>
            <c:strRef>
              <c:f>Tabell!$A$3:$A$38</c:f>
              <c:strCache>
                <c:ptCount val="36"/>
                <c:pt idx="0">
                  <c:v>Ansök till förskoleklass</c:v>
                </c:pt>
                <c:pt idx="1">
                  <c:v>Redovisa statsbidrag / Raportoi valtionteun käyttö</c:v>
                </c:pt>
                <c:pt idx="2">
                  <c:v>Ansökan till kulturskolan</c:v>
                </c:pt>
                <c:pt idx="3">
                  <c:v>Redovisa bidrag (Levande historia)</c:v>
                </c:pt>
                <c:pt idx="4">
                  <c:v>Anmälan till flexlinjen</c:v>
                </c:pt>
                <c:pt idx="5">
                  <c:v>Ansök om äldreboende</c:v>
                </c:pt>
                <c:pt idx="6">
                  <c:v>Ansökan till förskola</c:v>
                </c:pt>
                <c:pt idx="7">
                  <c:v>Ansök om bostadsanpassningsbidrag</c:v>
                </c:pt>
                <c:pt idx="8">
                  <c:v>Boka privat borgerlig vigsel</c:v>
                </c:pt>
                <c:pt idx="9">
                  <c:v>Beställ enkel nybyggnadskarta</c:v>
                </c:pt>
                <c:pt idx="10">
                  <c:v>Ansök om boendeparkering</c:v>
                </c:pt>
                <c:pt idx="11">
                  <c:v>Beställ bygglovshandlingar</c:v>
                </c:pt>
                <c:pt idx="12">
                  <c:v>Beställ normal nybyggnadskarta</c:v>
                </c:pt>
                <c:pt idx="13">
                  <c:v>Beställ kartor och geodata</c:v>
                </c:pt>
                <c:pt idx="14">
                  <c:v>Anmälan om matförgiftning</c:v>
                </c:pt>
                <c:pt idx="15">
                  <c:v>Ansökan nyttoparkeringstillstånd</c:v>
                </c:pt>
                <c:pt idx="16">
                  <c:v>Anmäl bostadsklagomål</c:v>
                </c:pt>
                <c:pt idx="17">
                  <c:v>Boka borgerlig vigsel i rådhuset</c:v>
                </c:pt>
                <c:pt idx="18">
                  <c:v>Anmäla ägarbyte av fastighet</c:v>
                </c:pt>
                <c:pt idx="19">
                  <c:v>Ansök om trygghetslarm</c:v>
                </c:pt>
                <c:pt idx="20">
                  <c:v>Ansök om statsbidrag / Hae valtiontukea</c:v>
                </c:pt>
                <c:pt idx="21">
                  <c:v>Anmäla ändrad avfallstjänst</c:v>
                </c:pt>
                <c:pt idx="22">
                  <c:v>Anmäl intresse för att hyra lägergård</c:v>
                </c:pt>
                <c:pt idx="23">
                  <c:v>Ansök om saneringsintyg</c:v>
                </c:pt>
                <c:pt idx="24">
                  <c:v>Intresseanmälan friskvårdstjänster</c:v>
                </c:pt>
                <c:pt idx="25">
                  <c:v>Beställ fixartjänst</c:v>
                </c:pt>
                <c:pt idx="26">
                  <c:v>Ansök om planbesked</c:v>
                </c:pt>
                <c:pt idx="27">
                  <c:v>Ansök om tillstånd för värmepump</c:v>
                </c:pt>
                <c:pt idx="28">
                  <c:v>Ansök om äldreboende sökande från annan kommun</c:v>
                </c:pt>
                <c:pt idx="29">
                  <c:v>Anmälan till hjälp att komma igång att resa</c:v>
                </c:pt>
                <c:pt idx="30">
                  <c:v>Anmäl bassängbad, hygiensk behandling, solarium</c:v>
                </c:pt>
                <c:pt idx="31">
                  <c:v>Anmäl upptäckt av förorening i mark, vatten eller byggnad</c:v>
                </c:pt>
                <c:pt idx="32">
                  <c:v>Ansök om bidrag (Levande historia)</c:v>
                </c:pt>
                <c:pt idx="33">
                  <c:v>Anmäl lokaler för förskola, skola och fritidshem</c:v>
                </c:pt>
                <c:pt idx="34">
                  <c:v>Intresseanmälan för tomt för verksamhet</c:v>
                </c:pt>
                <c:pt idx="35">
                  <c:v>Bli en del av Fairtrade city Göteborg</c:v>
                </c:pt>
              </c:strCache>
            </c:strRef>
          </c:cat>
          <c:val>
            <c:numRef>
              <c:f>Tabell!$D$3:$D$38</c:f>
              <c:numCache>
                <c:formatCode>0.0%</c:formatCode>
                <c:ptCount val="36"/>
                <c:pt idx="0">
                  <c:v>0.83469721767594174</c:v>
                </c:pt>
                <c:pt idx="1">
                  <c:v>0.75000000000000033</c:v>
                </c:pt>
                <c:pt idx="2">
                  <c:v>0.72720138125882905</c:v>
                </c:pt>
                <c:pt idx="3">
                  <c:v>0.69047619047619069</c:v>
                </c:pt>
                <c:pt idx="4">
                  <c:v>0.6795918367346947</c:v>
                </c:pt>
                <c:pt idx="5">
                  <c:v>0.52380952380952384</c:v>
                </c:pt>
                <c:pt idx="6">
                  <c:v>0.49903763900769887</c:v>
                </c:pt>
                <c:pt idx="7">
                  <c:v>0.45505617977528107</c:v>
                </c:pt>
                <c:pt idx="8">
                  <c:v>0.36292682926829301</c:v>
                </c:pt>
                <c:pt idx="9">
                  <c:v>0.3124410933081998</c:v>
                </c:pt>
                <c:pt idx="10">
                  <c:v>0.2837104348356409</c:v>
                </c:pt>
                <c:pt idx="11">
                  <c:v>0.25833333333333325</c:v>
                </c:pt>
                <c:pt idx="12">
                  <c:v>0.18709444844989201</c:v>
                </c:pt>
                <c:pt idx="13">
                  <c:v>0.18627450980392166</c:v>
                </c:pt>
                <c:pt idx="14">
                  <c:v>0.16132422490803983</c:v>
                </c:pt>
                <c:pt idx="15">
                  <c:v>0.13096646942800791</c:v>
                </c:pt>
                <c:pt idx="16">
                  <c:v>0.11536686663590215</c:v>
                </c:pt>
                <c:pt idx="17">
                  <c:v>0.10636515912897822</c:v>
                </c:pt>
                <c:pt idx="18">
                  <c:v>7.3170731707317069E-2</c:v>
                </c:pt>
                <c:pt idx="19">
                  <c:v>6.4620355411954766E-2</c:v>
                </c:pt>
                <c:pt idx="20">
                  <c:v>4.9450549450549476E-2</c:v>
                </c:pt>
                <c:pt idx="21">
                  <c:v>4.7178538390379277E-2</c:v>
                </c:pt>
                <c:pt idx="22">
                  <c:v>4.5171339563862871E-2</c:v>
                </c:pt>
                <c:pt idx="23">
                  <c:v>4.3293115684882859E-2</c:v>
                </c:pt>
                <c:pt idx="24">
                  <c:v>3.7952338923212731E-2</c:v>
                </c:pt>
                <c:pt idx="25">
                  <c:v>3.6668738346799255E-2</c:v>
                </c:pt>
                <c:pt idx="26">
                  <c:v>2.8730305838739582E-2</c:v>
                </c:pt>
                <c:pt idx="27">
                  <c:v>1.9476158495634666E-2</c:v>
                </c:pt>
                <c:pt idx="28">
                  <c:v>1.3882002974714919E-2</c:v>
                </c:pt>
                <c:pt idx="29">
                  <c:v>1.3450594930160381E-2</c:v>
                </c:pt>
                <c:pt idx="30">
                  <c:v>1.1425135297654853E-2</c:v>
                </c:pt>
                <c:pt idx="31">
                  <c:v>1.0664479081214122E-2</c:v>
                </c:pt>
                <c:pt idx="32">
                  <c:v>4.9382716049382793E-3</c:v>
                </c:pt>
                <c:pt idx="33">
                  <c:v>4.2016806722689074E-3</c:v>
                </c:pt>
                <c:pt idx="34">
                  <c:v>3.9761431411530811E-3</c:v>
                </c:pt>
                <c:pt idx="35">
                  <c:v>2.389486260454004E-3</c:v>
                </c:pt>
              </c:numCache>
            </c:numRef>
          </c:val>
        </c:ser>
        <c:gapWidth val="40"/>
        <c:overlap val="-2"/>
        <c:axId val="87788928"/>
        <c:axId val="87798912"/>
      </c:barChart>
      <c:catAx>
        <c:axId val="87788928"/>
        <c:scaling>
          <c:orientation val="minMax"/>
        </c:scaling>
        <c:axPos val="b"/>
        <c:numFmt formatCode="@" sourceLinked="0"/>
        <c:majorTickMark val="none"/>
        <c:tickLblPos val="nextTo"/>
        <c:txPr>
          <a:bodyPr rot="-5400000"/>
          <a:lstStyle/>
          <a:p>
            <a:pPr>
              <a:defRPr sz="1100">
                <a:latin typeface="+mj-lt"/>
                <a:ea typeface="Open Sans" pitchFamily="34" charset="0"/>
                <a:cs typeface="Open Sans" pitchFamily="34" charset="0"/>
              </a:defRPr>
            </a:pPr>
            <a:endParaRPr lang="sv-SE"/>
          </a:p>
        </c:txPr>
        <c:crossAx val="87798912"/>
        <c:crossesAt val="0"/>
        <c:lblAlgn val="l"/>
        <c:lblOffset val="50"/>
        <c:tickLblSkip val="1"/>
      </c:catAx>
      <c:valAx>
        <c:axId val="87798912"/>
        <c:scaling>
          <c:orientation val="minMax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87788928"/>
        <c:crosses val="autoZero"/>
        <c:crossBetween val="between"/>
      </c:valAx>
      <c:spPr>
        <a:ln>
          <a:noFill/>
        </a:ln>
      </c:spPr>
    </c:plotArea>
    <c:plotVisOnly val="1"/>
  </c:chart>
  <c:spPr>
    <a:noFill/>
  </c:spPr>
  <c:txPr>
    <a:bodyPr/>
    <a:lstStyle/>
    <a:p>
      <a:pPr>
        <a:defRPr sz="1800"/>
      </a:pPr>
      <a:endParaRPr lang="sv-S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2017-02-10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2017-02-10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8" cy="6857998"/>
          </a:xfrm>
          <a:prstGeom prst="rect">
            <a:avLst/>
          </a:prstGeom>
        </p:spPr>
      </p:pic>
      <p:sp>
        <p:nvSpPr>
          <p:cNvPr id="14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  <p:pic>
        <p:nvPicPr>
          <p:cNvPr id="10" name="Bildobjekt 9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8000" y="2589385"/>
            <a:ext cx="898553" cy="1424063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2369561" y="2167941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1257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409972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64982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sida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BGstad-PPT-BKG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2360560" y="0"/>
            <a:ext cx="6783438" cy="68579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80000" y="180000"/>
            <a:ext cx="2180560" cy="64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828000" y="2589373"/>
            <a:ext cx="898553" cy="1424063"/>
            <a:chOff x="828000" y="2716969"/>
            <a:chExt cx="898553" cy="1424063"/>
          </a:xfrm>
        </p:grpSpPr>
        <p:pic>
          <p:nvPicPr>
            <p:cNvPr id="13" name="Bildobjekt 12" descr="gbg_st_cmyk_neg-01.png"/>
            <p:cNvPicPr>
              <a:picLocks noChangeAspect="1"/>
            </p:cNvPicPr>
            <p:nvPr userDrawn="1"/>
          </p:nvPicPr>
          <p:blipFill>
            <a:blip r:embed="rId3" cstate="screen">
              <a:lum bright="-10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828000" y="3773905"/>
              <a:ext cx="898553" cy="367127"/>
            </a:xfrm>
            <a:prstGeom prst="rect">
              <a:avLst/>
            </a:prstGeom>
          </p:spPr>
        </p:pic>
        <p:pic>
          <p:nvPicPr>
            <p:cNvPr id="14" name="Bildobjekt 13" descr="gbg_st_cmyk_neg-01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828000" y="2716969"/>
              <a:ext cx="898553" cy="1056936"/>
            </a:xfrm>
            <a:prstGeom prst="rect">
              <a:avLst/>
            </a:prstGeom>
          </p:spPr>
        </p:pic>
      </p:grpSp>
      <p:sp>
        <p:nvSpPr>
          <p:cNvPr id="1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79303" y="181125"/>
            <a:ext cx="5475620" cy="6155880"/>
          </a:xfr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Avslut</a:t>
            </a:r>
          </a:p>
        </p:txBody>
      </p:sp>
    </p:spTree>
    <p:extLst>
      <p:ext uri="{BB962C8B-B14F-4D97-AF65-F5344CB8AC3E}">
        <p14:creationId xmlns="" xmlns:p14="http://schemas.microsoft.com/office/powerpoint/2010/main" val="3177477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441254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934426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614402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64005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665383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628318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  <p:extLst>
      <p:ext uri="{BB962C8B-B14F-4D97-AF65-F5344CB8AC3E}">
        <p14:creationId xmlns:p14="http://schemas.microsoft.com/office/powerpoint/2010/main" xmlns="" val="377501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002246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>
          <a:xfrm flipH="1">
            <a:off x="0" y="6095563"/>
            <a:ext cx="9143997" cy="762435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öppen.png"/>
          <p:cNvPicPr>
            <a:picLocks noChangeAspect="1"/>
          </p:cNvPicPr>
          <p:nvPr/>
        </p:nvPicPr>
        <p:blipFill>
          <a:blip r:embed="rId15" cstate="screen"/>
          <a:stretch>
            <a:fillRect/>
          </a:stretch>
        </p:blipFill>
        <p:spPr>
          <a:xfrm>
            <a:off x="522000" y="6419465"/>
            <a:ext cx="2383541" cy="252985"/>
          </a:xfrm>
          <a:prstGeom prst="rect">
            <a:avLst/>
          </a:prstGeom>
        </p:spPr>
      </p:pic>
      <p:pic>
        <p:nvPicPr>
          <p:cNvPr id="10" name="Bildobjekt 9" descr="gbg_li_col.png"/>
          <p:cNvPicPr>
            <a:picLocks noChangeAspect="1"/>
          </p:cNvPicPr>
          <p:nvPr/>
        </p:nvPicPr>
        <p:blipFill>
          <a:blip r:embed="rId16" cstate="screen"/>
          <a:stretch>
            <a:fillRect/>
          </a:stretch>
        </p:blipFill>
        <p:spPr>
          <a:xfrm>
            <a:off x="7571231" y="613646"/>
            <a:ext cx="1107796" cy="367680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>
          <a:xfrm>
            <a:off x="7397750" y="581024"/>
            <a:ext cx="0" cy="3960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888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2980338" y="3017644"/>
            <a:ext cx="5486252" cy="985563"/>
          </a:xfrm>
        </p:spPr>
        <p:txBody>
          <a:bodyPr/>
          <a:lstStyle/>
          <a:p>
            <a:r>
              <a:rPr lang="sv-SE" dirty="0" smtClean="0"/>
              <a:t>Slutförandegrad för 36 e-tjänster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2999516" y="4176034"/>
            <a:ext cx="5475620" cy="307777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266007" y="-556952"/>
          <a:ext cx="9144000" cy="6686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ubrik 5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</p:spPr>
        <p:txBody>
          <a:bodyPr/>
          <a:lstStyle/>
          <a:p>
            <a:r>
              <a:rPr lang="sv-SE" dirty="0" smtClean="0"/>
              <a:t>Slutförandegrad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5202515" y="1392572"/>
            <a:ext cx="3211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Slutförandegrad: </a:t>
            </a:r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Hur stor andel av dem som påbörjat e-tjänsten som också avslutat den.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3835109" y="847288"/>
            <a:ext cx="273481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500" b="1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815614" y="1440000"/>
            <a:ext cx="5945912" cy="4694400"/>
          </a:xfrm>
        </p:spPr>
        <p:txBody>
          <a:bodyPr/>
          <a:lstStyle/>
          <a:p>
            <a:pPr marL="0" indent="0">
              <a:buNone/>
            </a:pPr>
            <a:r>
              <a:rPr lang="sv-SE" sz="2800" dirty="0" smtClean="0">
                <a:solidFill>
                  <a:schemeClr val="accent3">
                    <a:lumMod val="50000"/>
                  </a:schemeClr>
                </a:solidFill>
              </a:rPr>
              <a:t>Finns det några gemensamma nämnare för de e-tjänster som har hög respektive låg slutförandegrad? Vi har tittat närmare på tre faktorer: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solidFill>
                  <a:schemeClr val="accent3">
                    <a:lumMod val="50000"/>
                  </a:schemeClr>
                </a:solidFill>
              </a:rPr>
              <a:t>Målgrupp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solidFill>
                  <a:schemeClr val="accent3">
                    <a:lumMod val="50000"/>
                  </a:schemeClr>
                </a:solidFill>
              </a:rPr>
              <a:t>Konsekvens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solidFill>
                  <a:schemeClr val="accent3">
                    <a:lumMod val="50000"/>
                  </a:schemeClr>
                </a:solidFill>
              </a:rPr>
              <a:t>Antal steg</a:t>
            </a:r>
          </a:p>
          <a:p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4</a:t>
            </a:fld>
            <a:endParaRPr lang="sv-S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266007" y="-556952"/>
          <a:ext cx="9144000" cy="6686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ubrik 5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</p:spPr>
        <p:txBody>
          <a:bodyPr/>
          <a:lstStyle/>
          <a:p>
            <a:r>
              <a:rPr lang="sv-SE" dirty="0" smtClean="0"/>
              <a:t>Slutförandegrad – vårdnadshavare 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5202515" y="1392572"/>
            <a:ext cx="32116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E-tjänster som vänder sig till vårdnadshavare</a:t>
            </a:r>
          </a:p>
        </p:txBody>
      </p:sp>
      <p:sp>
        <p:nvSpPr>
          <p:cNvPr id="8" name="Ellips 7"/>
          <p:cNvSpPr/>
          <p:nvPr/>
        </p:nvSpPr>
        <p:spPr>
          <a:xfrm>
            <a:off x="4716015" y="1450441"/>
            <a:ext cx="486499" cy="48649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266007" y="-556952"/>
          <a:ext cx="9144000" cy="6686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5202515" y="1392572"/>
            <a:ext cx="32116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E-tjänster som vänder sig till företagare</a:t>
            </a:r>
          </a:p>
        </p:txBody>
      </p:sp>
      <p:sp>
        <p:nvSpPr>
          <p:cNvPr id="6" name="Ellips 5"/>
          <p:cNvSpPr/>
          <p:nvPr/>
        </p:nvSpPr>
        <p:spPr>
          <a:xfrm>
            <a:off x="4716015" y="1450441"/>
            <a:ext cx="486499" cy="48649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5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</p:spPr>
        <p:txBody>
          <a:bodyPr/>
          <a:lstStyle/>
          <a:p>
            <a:r>
              <a:rPr lang="sv-SE" dirty="0" smtClean="0"/>
              <a:t>Slutförandegrad – företagare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6</a:t>
            </a:fld>
            <a:endParaRPr lang="sv-S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324544" y="-531440"/>
          <a:ext cx="9144000" cy="6686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ubrik 5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</p:spPr>
        <p:txBody>
          <a:bodyPr/>
          <a:lstStyle/>
          <a:p>
            <a:r>
              <a:rPr lang="sv-SE" dirty="0" smtClean="0"/>
              <a:t>Slutförandegrad – konsekvens att inte slutföra tjänsten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5202515" y="1314346"/>
            <a:ext cx="321164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Stor konsekvens</a:t>
            </a:r>
          </a:p>
        </p:txBody>
      </p:sp>
      <p:sp>
        <p:nvSpPr>
          <p:cNvPr id="7" name="Ellips 6"/>
          <p:cNvSpPr>
            <a:spLocks noChangeAspect="1"/>
          </p:cNvSpPr>
          <p:nvPr/>
        </p:nvSpPr>
        <p:spPr>
          <a:xfrm>
            <a:off x="4984432" y="1370387"/>
            <a:ext cx="243250" cy="24325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5202515" y="1815231"/>
            <a:ext cx="321164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Medelstor konsekvens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5202515" y="2316116"/>
            <a:ext cx="321164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Liten konsekvens</a:t>
            </a:r>
          </a:p>
        </p:txBody>
      </p:sp>
      <p:sp>
        <p:nvSpPr>
          <p:cNvPr id="12" name="Ellips 11"/>
          <p:cNvSpPr>
            <a:spLocks noChangeAspect="1"/>
          </p:cNvSpPr>
          <p:nvPr/>
        </p:nvSpPr>
        <p:spPr>
          <a:xfrm>
            <a:off x="4984432" y="1871272"/>
            <a:ext cx="243250" cy="24325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>
            <a:spLocks noChangeAspect="1"/>
          </p:cNvSpPr>
          <p:nvPr/>
        </p:nvSpPr>
        <p:spPr>
          <a:xfrm>
            <a:off x="4984432" y="2372157"/>
            <a:ext cx="243250" cy="243250"/>
          </a:xfrm>
          <a:prstGeom prst="ellipse">
            <a:avLst/>
          </a:prstGeom>
          <a:solidFill>
            <a:srgbClr val="17AB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7</a:t>
            </a:fld>
            <a:endParaRPr lang="sv-S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266007" y="-556952"/>
          <a:ext cx="9144000" cy="6686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ubrik 5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</p:spPr>
        <p:txBody>
          <a:bodyPr/>
          <a:lstStyle/>
          <a:p>
            <a:r>
              <a:rPr lang="sv-SE" dirty="0" smtClean="0"/>
              <a:t>Slutförandegrad – antal steg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5202515" y="1392572"/>
            <a:ext cx="32116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600" dirty="0" smtClean="0"/>
              <a:t>E-tjänster som består av två steg eller färre</a:t>
            </a:r>
            <a:endParaRPr lang="sv-S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 6"/>
          <p:cNvSpPr/>
          <p:nvPr/>
        </p:nvSpPr>
        <p:spPr>
          <a:xfrm>
            <a:off x="4716015" y="1450441"/>
            <a:ext cx="486499" cy="48649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522000" y="1440000"/>
            <a:ext cx="6527193" cy="4694400"/>
          </a:xfrm>
        </p:spPr>
        <p:txBody>
          <a:bodyPr/>
          <a:lstStyle/>
          <a:p>
            <a:r>
              <a:rPr lang="sv-SE" dirty="0" smtClean="0"/>
              <a:t>Vårdnadshavare mer benägna att slutföra e-tjänster</a:t>
            </a:r>
          </a:p>
          <a:p>
            <a:r>
              <a:rPr lang="sv-SE" dirty="0" smtClean="0"/>
              <a:t>Företagare slutför sällan. Varför? Kräver vidare analys.</a:t>
            </a:r>
          </a:p>
          <a:p>
            <a:r>
              <a:rPr lang="sv-SE" smtClean="0"/>
              <a:t>Vissa samband </a:t>
            </a:r>
            <a:r>
              <a:rPr lang="sv-SE" dirty="0" smtClean="0"/>
              <a:t>mellan konsekvens och slutförandegrad.</a:t>
            </a:r>
          </a:p>
          <a:p>
            <a:r>
              <a:rPr lang="sv-SE" dirty="0" smtClean="0"/>
              <a:t>Inga </a:t>
            </a:r>
            <a:r>
              <a:rPr lang="sv-SE" dirty="0" smtClean="0"/>
              <a:t>tydliga samband mellan få steg och hög slutförandegrad.</a:t>
            </a:r>
          </a:p>
          <a:p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KONTAKT:</a:t>
            </a:r>
            <a:br>
              <a:rPr lang="sv-SE" dirty="0" smtClean="0"/>
            </a:br>
            <a:r>
              <a:rPr lang="sv-SE" dirty="0" smtClean="0"/>
              <a:t>Webbstrategiska verksamheten</a:t>
            </a:r>
            <a:br>
              <a:rPr lang="sv-SE" dirty="0" smtClean="0"/>
            </a:br>
            <a:r>
              <a:rPr lang="sv-SE" dirty="0" smtClean="0"/>
              <a:t>Konsument- och medborgarservice, Göteborgs Stad</a:t>
            </a:r>
            <a:br>
              <a:rPr lang="sv-SE" dirty="0" smtClean="0"/>
            </a:br>
            <a:r>
              <a:rPr lang="sv-SE" dirty="0" smtClean="0"/>
              <a:t>Henrik Hallenius</a:t>
            </a:r>
            <a:br>
              <a:rPr lang="sv-SE" dirty="0" smtClean="0"/>
            </a:br>
            <a:r>
              <a:rPr lang="sv-SE" dirty="0" err="1" smtClean="0"/>
              <a:t>henrik.hallenius@kom.goteborg.se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726232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BG-Stad-Mall_enkel BLÅ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GBG-Stad-Mall_enkel BLÅ</Template>
  <TotalTime>719</TotalTime>
  <Words>134</Words>
  <Application>Microsoft Office PowerPoint</Application>
  <PresentationFormat>Bildspel på skärmen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GBG-Stad-Mall_enkel BLÅ</vt:lpstr>
      <vt:lpstr>Slutförandegrad för 36 e-tjänster</vt:lpstr>
      <vt:lpstr>Slutförandegrad</vt:lpstr>
      <vt:lpstr>Bild 3</vt:lpstr>
      <vt:lpstr>Slutförandegrad – vårdnadshavare </vt:lpstr>
      <vt:lpstr>Slutförandegrad – företagare</vt:lpstr>
      <vt:lpstr>Slutförandegrad – konsekvens att inte slutföra tjänsten</vt:lpstr>
      <vt:lpstr>Slutförandegrad – antal steg</vt:lpstr>
      <vt:lpstr>Sammanfattning</vt:lpstr>
      <vt:lpstr>Bild 9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henjoh0419</dc:creator>
  <cp:lastModifiedBy>henjoh0419</cp:lastModifiedBy>
  <cp:revision>7</cp:revision>
  <cp:lastPrinted>2014-06-25T13:57:34Z</cp:lastPrinted>
  <dcterms:created xsi:type="dcterms:W3CDTF">2017-01-24T07:58:07Z</dcterms:created>
  <dcterms:modified xsi:type="dcterms:W3CDTF">2017-02-10T06:59:19Z</dcterms:modified>
</cp:coreProperties>
</file>